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5" r:id="rId8"/>
    <p:sldId id="266" r:id="rId9"/>
    <p:sldId id="263" r:id="rId10"/>
    <p:sldId id="262" r:id="rId11"/>
    <p:sldId id="282" r:id="rId12"/>
    <p:sldId id="268" r:id="rId13"/>
    <p:sldId id="267" r:id="rId14"/>
    <p:sldId id="274" r:id="rId15"/>
    <p:sldId id="275" r:id="rId16"/>
    <p:sldId id="276" r:id="rId17"/>
    <p:sldId id="269" r:id="rId18"/>
    <p:sldId id="277" r:id="rId19"/>
    <p:sldId id="271" r:id="rId20"/>
    <p:sldId id="278" r:id="rId21"/>
    <p:sldId id="279" r:id="rId22"/>
    <p:sldId id="280" r:id="rId23"/>
    <p:sldId id="281" r:id="rId24"/>
    <p:sldId id="283" r:id="rId25"/>
    <p:sldId id="272" r:id="rId26"/>
    <p:sldId id="284" r:id="rId27"/>
    <p:sldId id="286" r:id="rId28"/>
    <p:sldId id="285" r:id="rId29"/>
    <p:sldId id="287" r:id="rId30"/>
    <p:sldId id="288" r:id="rId31"/>
    <p:sldId id="289" r:id="rId32"/>
    <p:sldId id="292" r:id="rId33"/>
    <p:sldId id="290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64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83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3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5700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16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905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8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84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84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7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60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934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385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47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91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98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37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9DE11-9E18-41B1-92AD-F02C461AA6A8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AE115D-1F0B-45E6-9418-16B4AAB114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520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Mohammad Ghoddosi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9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in different 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772" y="1670788"/>
            <a:ext cx="8209280" cy="48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32" y="1180618"/>
            <a:ext cx="3788353" cy="43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2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Mohammad Ghoddosi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1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 of data from a high-dimensional space into a low-dimensional </a:t>
            </a:r>
            <a:r>
              <a:rPr lang="en-US" dirty="0" smtClean="0"/>
              <a:t>space</a:t>
            </a:r>
          </a:p>
          <a:p>
            <a:r>
              <a:rPr lang="en-US" dirty="0"/>
              <a:t>low-dimensional representation retains some meaningful properties of the original </a:t>
            </a:r>
            <a:r>
              <a:rPr lang="en-US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39783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 overfitting</a:t>
            </a:r>
          </a:p>
          <a:p>
            <a:r>
              <a:rPr lang="en-US" dirty="0" smtClean="0"/>
              <a:t>Visualization</a:t>
            </a:r>
          </a:p>
          <a:p>
            <a:r>
              <a:rPr lang="en-US" dirty="0" smtClean="0"/>
              <a:t>Faster and more efficient models</a:t>
            </a:r>
          </a:p>
          <a:p>
            <a:r>
              <a:rPr lang="en-US" dirty="0" smtClean="0"/>
              <a:t>Storing datasets</a:t>
            </a:r>
          </a:p>
          <a:p>
            <a:r>
              <a:rPr lang="en-US" dirty="0"/>
              <a:t>Decorrelation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825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</a:p>
          <a:p>
            <a:r>
              <a:rPr lang="en-US" dirty="0"/>
              <a:t>Feature </a:t>
            </a:r>
            <a:r>
              <a:rPr lang="en-US" dirty="0" smtClean="0"/>
              <a:t>projection</a:t>
            </a:r>
          </a:p>
          <a:p>
            <a:pPr lvl="1"/>
            <a:r>
              <a:rPr lang="en-US" dirty="0" smtClean="0"/>
              <a:t>PCA</a:t>
            </a:r>
          </a:p>
          <a:p>
            <a:r>
              <a:rPr lang="en-US" dirty="0" smtClean="0"/>
              <a:t>Manifold learning</a:t>
            </a:r>
          </a:p>
          <a:p>
            <a:pPr lvl="1"/>
            <a:r>
              <a:rPr lang="en-US" dirty="0" smtClean="0"/>
              <a:t>LLE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696" y="3846608"/>
            <a:ext cx="3596999" cy="2775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883" y="1948749"/>
            <a:ext cx="3614465" cy="240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1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</a:t>
            </a:r>
            <a:endParaRPr lang="en-US" dirty="0"/>
          </a:p>
        </p:txBody>
      </p:sp>
      <p:pic>
        <p:nvPicPr>
          <p:cNvPr id="1028" name="Picture 4" descr="Vector projection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428" y="1849843"/>
            <a:ext cx="4827968" cy="434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52322" y="5431536"/>
                <a:ext cx="3499869" cy="750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e>
                      </m:func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322" y="5431536"/>
                <a:ext cx="3499869" cy="750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26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Component Analysis (PCA)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995"/>
          <a:stretch/>
        </p:blipFill>
        <p:spPr>
          <a:xfrm>
            <a:off x="1631949" y="2097088"/>
            <a:ext cx="8389875" cy="422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341364" y="2295144"/>
                <a:ext cx="3344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364" y="2295144"/>
                <a:ext cx="334451" cy="307777"/>
              </a:xfrm>
              <a:prstGeom prst="rect">
                <a:avLst/>
              </a:prstGeom>
              <a:blipFill>
                <a:blip r:embed="rId3"/>
                <a:stretch>
                  <a:fillRect l="-7273" r="-545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41363" y="3421769"/>
                <a:ext cx="3344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363" y="3421769"/>
                <a:ext cx="334451" cy="307777"/>
              </a:xfrm>
              <a:prstGeom prst="rect">
                <a:avLst/>
              </a:prstGeom>
              <a:blipFill>
                <a:blip r:embed="rId4"/>
                <a:stretch>
                  <a:fillRect l="-7273" r="-545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41363" y="4720089"/>
                <a:ext cx="3344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363" y="4720089"/>
                <a:ext cx="334451" cy="307777"/>
              </a:xfrm>
              <a:prstGeom prst="rect">
                <a:avLst/>
              </a:prstGeom>
              <a:blipFill>
                <a:blip r:embed="rId5"/>
                <a:stretch>
                  <a:fillRect l="-7273" r="-545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92435" y="4210560"/>
                <a:ext cx="3344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435" y="4210560"/>
                <a:ext cx="334451" cy="307777"/>
              </a:xfrm>
              <a:prstGeom prst="rect">
                <a:avLst/>
              </a:prstGeom>
              <a:blipFill>
                <a:blip r:embed="rId6"/>
                <a:stretch>
                  <a:fillRect l="-7273" r="-5455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22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in vectors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51076" y="2468880"/>
                <a:ext cx="47493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𝑆𝑉𝐷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𝑑𝑒𝑐𝑜𝑚𝑝𝑜𝑠𝑖𝑡𝑖𝑜𝑛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076" y="2468880"/>
                <a:ext cx="4749377" cy="369332"/>
              </a:xfrm>
              <a:prstGeom prst="rect">
                <a:avLst/>
              </a:prstGeom>
              <a:blipFill>
                <a:blip r:embed="rId2"/>
                <a:stretch>
                  <a:fillRect l="-642" t="-4918" r="-1669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51076" y="3210004"/>
                <a:ext cx="21494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076" y="3210004"/>
                <a:ext cx="2149435" cy="369332"/>
              </a:xfrm>
              <a:prstGeom prst="rect">
                <a:avLst/>
              </a:prstGeom>
              <a:blipFill>
                <a:blip r:embed="rId3"/>
                <a:stretch>
                  <a:fillRect l="-1983" r="-170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51076" y="3951128"/>
                <a:ext cx="17376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𝑑𝑖𝑎𝑔𝑛𝑎𝑙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076" y="3951128"/>
                <a:ext cx="1737655" cy="369332"/>
              </a:xfrm>
              <a:prstGeom prst="rect">
                <a:avLst/>
              </a:prstGeom>
              <a:blipFill>
                <a:blip r:embed="rId4"/>
                <a:stretch>
                  <a:fillRect l="-2807" t="-4918" r="-4912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51075" y="4692252"/>
                <a:ext cx="22776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𝑐𝑜𝑚𝑝𝑜𝑛𝑒𝑛𝑡𝑠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075" y="4692252"/>
                <a:ext cx="2277611" cy="369332"/>
              </a:xfrm>
              <a:prstGeom prst="rect">
                <a:avLst/>
              </a:prstGeom>
              <a:blipFill>
                <a:blip r:embed="rId5"/>
                <a:stretch>
                  <a:fillRect l="-1872" r="-294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51075" y="5433376"/>
                <a:ext cx="61325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𝑜𝑟𝑡𝑜𝑔𝑜𝑛𝑎𝑙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075" y="5433376"/>
                <a:ext cx="6132576" cy="369332"/>
              </a:xfrm>
              <a:prstGeom prst="rect">
                <a:avLst/>
              </a:prstGeom>
              <a:blipFill>
                <a:blip r:embed="rId6"/>
                <a:stretch>
                  <a:fillRect l="-994" t="-4918" r="-1093" b="-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94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Linear Embedding (LLE)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how each training instance linearly relates to its </a:t>
            </a:r>
            <a:r>
              <a:rPr lang="en-US" dirty="0" smtClean="0"/>
              <a:t>closest neighbors</a:t>
            </a:r>
            <a:endParaRPr lang="en-US" dirty="0"/>
          </a:p>
          <a:p>
            <a:r>
              <a:rPr lang="en-US" dirty="0" smtClean="0"/>
              <a:t>Then </a:t>
            </a:r>
            <a:r>
              <a:rPr lang="en-US" dirty="0"/>
              <a:t>looking for low-dimensional representation where </a:t>
            </a:r>
            <a:r>
              <a:rPr lang="en-US" dirty="0" smtClean="0"/>
              <a:t>these local</a:t>
            </a:r>
            <a:r>
              <a:rPr lang="en-US" dirty="0"/>
              <a:t> </a:t>
            </a:r>
            <a:r>
              <a:rPr lang="en-US" dirty="0" smtClean="0"/>
              <a:t>relationships </a:t>
            </a:r>
            <a:r>
              <a:rPr lang="en-US" dirty="0"/>
              <a:t>are best preserved</a:t>
            </a:r>
          </a:p>
        </p:txBody>
      </p:sp>
    </p:spTree>
    <p:extLst>
      <p:ext uri="{BB962C8B-B14F-4D97-AF65-F5344CB8AC3E}">
        <p14:creationId xmlns:p14="http://schemas.microsoft.com/office/powerpoint/2010/main" val="111682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grouping a set of </a:t>
            </a:r>
            <a:r>
              <a:rPr lang="en-US" dirty="0" smtClean="0"/>
              <a:t>objects</a:t>
            </a:r>
          </a:p>
          <a:p>
            <a:r>
              <a:rPr lang="en-US" dirty="0" smtClean="0"/>
              <a:t>objects </a:t>
            </a:r>
            <a:r>
              <a:rPr lang="en-US" dirty="0"/>
              <a:t>in the same group </a:t>
            </a:r>
            <a:r>
              <a:rPr lang="en-US" dirty="0" smtClean="0"/>
              <a:t>are </a:t>
            </a:r>
            <a:r>
              <a:rPr lang="en-US" dirty="0"/>
              <a:t>more similar to each other than to those in other groups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5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LLE</a:t>
            </a:r>
            <a:endParaRPr lang="en-US" dirty="0"/>
          </a:p>
        </p:txBody>
      </p:sp>
      <p:pic>
        <p:nvPicPr>
          <p:cNvPr id="2050" name="Picture 2" descr="https://encrypted-tbn0.gstatic.com/images?q=tbn:ANd9GcQm9m3kAQBKWi2g0toncBZoDpemMSMqZ3nl_0LlhwxtjKYpguQt&amp;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895" y="2097088"/>
            <a:ext cx="6681034" cy="416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62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LLE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I: find k-nearest neighbors</a:t>
            </a:r>
          </a:p>
          <a:p>
            <a:r>
              <a:rPr lang="en-US" dirty="0" smtClean="0"/>
              <a:t>Step II: find W such that: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95763" y="3374136"/>
                <a:ext cx="5701304" cy="3193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nary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sz="24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𝑛𝑜𝑡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𝐾𝑁𝑁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                       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𝑓𝑜𝑟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𝑒𝑎𝑐h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763" y="3374136"/>
                <a:ext cx="5701304" cy="3193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850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LLE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III: find Z matrix in lower dimension such that: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60819" y="3258436"/>
                <a:ext cx="5531643" cy="15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𝑍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𝑍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nary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0819" y="3258436"/>
                <a:ext cx="5531643" cy="15238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7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Multidimensional scaling (MDS)</a:t>
            </a:r>
            <a:endParaRPr lang="en-US" dirty="0" smtClean="0"/>
          </a:p>
          <a:p>
            <a:pPr lvl="1"/>
            <a:r>
              <a:rPr lang="en-US" dirty="0" smtClean="0"/>
              <a:t>Preserve the distances between the instances</a:t>
            </a:r>
          </a:p>
          <a:p>
            <a:r>
              <a:rPr lang="en-US" dirty="0" err="1" smtClean="0"/>
              <a:t>Isomap</a:t>
            </a:r>
            <a:endParaRPr lang="en-US" dirty="0" smtClean="0"/>
          </a:p>
          <a:p>
            <a:pPr lvl="1"/>
            <a:r>
              <a:rPr lang="en-US" dirty="0" smtClean="0"/>
              <a:t>Forms nearest neighbor graph and try to preserve geodesic distances</a:t>
            </a:r>
          </a:p>
          <a:p>
            <a:r>
              <a:rPr lang="en-US" dirty="0" smtClean="0"/>
              <a:t>T-SNE</a:t>
            </a:r>
          </a:p>
          <a:p>
            <a:pPr lvl="1"/>
            <a:r>
              <a:rPr lang="en-US" dirty="0" smtClean="0"/>
              <a:t>Keep similar instances close and dissimilar apart (cluster visualization)</a:t>
            </a:r>
          </a:p>
          <a:p>
            <a:r>
              <a:rPr lang="en-US" dirty="0" smtClean="0"/>
              <a:t>LDA</a:t>
            </a:r>
          </a:p>
          <a:p>
            <a:pPr lvl="1"/>
            <a:r>
              <a:rPr lang="en-US" dirty="0" smtClean="0"/>
              <a:t>Classification algorithm, keep classes as far apart as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44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7932" y="1180618"/>
            <a:ext cx="3788353" cy="439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0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autoencoders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Artificial Neural Network</a:t>
            </a:r>
          </a:p>
          <a:p>
            <a:r>
              <a:rPr lang="en-US" dirty="0" smtClean="0"/>
              <a:t>learns </a:t>
            </a:r>
            <a:r>
              <a:rPr lang="en-US" dirty="0"/>
              <a:t>efficient data </a:t>
            </a:r>
            <a:r>
              <a:rPr lang="en-US" dirty="0" smtClean="0"/>
              <a:t>representation </a:t>
            </a:r>
            <a:r>
              <a:rPr lang="en-US" dirty="0"/>
              <a:t>in an unsupervised </a:t>
            </a:r>
            <a:r>
              <a:rPr lang="en-US" dirty="0" smtClean="0"/>
              <a:t>manner</a:t>
            </a:r>
          </a:p>
          <a:p>
            <a:r>
              <a:rPr lang="en-US" dirty="0" smtClean="0"/>
              <a:t>Used in dimensional reduction</a:t>
            </a:r>
          </a:p>
        </p:txBody>
      </p:sp>
    </p:spTree>
    <p:extLst>
      <p:ext uri="{BB962C8B-B14F-4D97-AF65-F5344CB8AC3E}">
        <p14:creationId xmlns:p14="http://schemas.microsoft.com/office/powerpoint/2010/main" val="212361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Autoencoders, idea</a:t>
            </a:r>
            <a:endParaRPr lang="en-US" dirty="0"/>
          </a:p>
        </p:txBody>
      </p:sp>
      <p:pic>
        <p:nvPicPr>
          <p:cNvPr id="3078" name="Picture 6" descr="Building Autoencoders in Ker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41" y="2241232"/>
            <a:ext cx="8667141" cy="272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15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undercomplete Autoencoders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775" y="2097088"/>
            <a:ext cx="7137274" cy="40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7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Autoencoders 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undercomplete </a:t>
            </a:r>
            <a:r>
              <a:rPr lang="en-US" dirty="0" smtClean="0"/>
              <a:t>Autoencoders </a:t>
            </a:r>
          </a:p>
          <a:p>
            <a:pPr lvl="1"/>
            <a:r>
              <a:rPr lang="en-US" dirty="0" smtClean="0"/>
              <a:t>bottleneck</a:t>
            </a:r>
          </a:p>
          <a:p>
            <a:r>
              <a:rPr lang="en-US" dirty="0" smtClean="0"/>
              <a:t>Sparse Autoencoders</a:t>
            </a:r>
          </a:p>
          <a:p>
            <a:pPr lvl="1"/>
            <a:r>
              <a:rPr lang="en-US" dirty="0" smtClean="0"/>
              <a:t>L1 regularization</a:t>
            </a:r>
          </a:p>
          <a:p>
            <a:pPr lvl="1"/>
            <a:r>
              <a:rPr lang="en-US" dirty="0" smtClean="0"/>
              <a:t>Better for classification</a:t>
            </a:r>
          </a:p>
          <a:p>
            <a:r>
              <a:rPr lang="en-US" dirty="0" smtClean="0"/>
              <a:t>Denoising Autoencoders</a:t>
            </a:r>
          </a:p>
          <a:p>
            <a:pPr lvl="1"/>
            <a:r>
              <a:rPr lang="en-US" dirty="0" smtClean="0"/>
              <a:t>Input is </a:t>
            </a:r>
            <a:r>
              <a:rPr lang="en-US" dirty="0" smtClean="0"/>
              <a:t>corrupted</a:t>
            </a:r>
          </a:p>
          <a:p>
            <a:r>
              <a:rPr lang="en-US" dirty="0" err="1" smtClean="0"/>
              <a:t>Variational</a:t>
            </a:r>
            <a:r>
              <a:rPr lang="en-US" dirty="0" smtClean="0"/>
              <a:t> Autoencoders</a:t>
            </a:r>
          </a:p>
          <a:p>
            <a:pPr lvl="1"/>
            <a:r>
              <a:rPr lang="en-US" dirty="0" smtClean="0"/>
              <a:t>generates new samples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85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Denoising </a:t>
            </a:r>
            <a:r>
              <a:rPr lang="en-US" dirty="0" smtClean="0"/>
              <a:t>Autoencoders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56" y="3104229"/>
            <a:ext cx="6273512" cy="2080419"/>
          </a:xfrm>
        </p:spPr>
      </p:pic>
    </p:spTree>
    <p:extLst>
      <p:ext uri="{BB962C8B-B14F-4D97-AF65-F5344CB8AC3E}">
        <p14:creationId xmlns:p14="http://schemas.microsoft.com/office/powerpoint/2010/main" val="347897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VS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is unsupervised</a:t>
            </a:r>
          </a:p>
          <a:p>
            <a:pPr lvl="1"/>
            <a:r>
              <a:rPr lang="en-US" dirty="0" smtClean="0"/>
              <a:t>We just have input</a:t>
            </a:r>
          </a:p>
          <a:p>
            <a:pPr lvl="1"/>
            <a:r>
              <a:rPr lang="en-US" dirty="0" smtClean="0"/>
              <a:t>We don’t know possible outputs</a:t>
            </a:r>
          </a:p>
          <a:p>
            <a:r>
              <a:rPr lang="en-US" dirty="0" smtClean="0"/>
              <a:t>Classification is supervised</a:t>
            </a:r>
          </a:p>
          <a:p>
            <a:pPr lvl="1"/>
            <a:r>
              <a:rPr lang="en-US" dirty="0" smtClean="0"/>
              <a:t>We have input and label</a:t>
            </a:r>
            <a:endParaRPr lang="en-US" dirty="0"/>
          </a:p>
          <a:p>
            <a:pPr lvl="1"/>
            <a:r>
              <a:rPr lang="en-US" dirty="0"/>
              <a:t>We </a:t>
            </a:r>
            <a:r>
              <a:rPr lang="en-US" dirty="0" smtClean="0"/>
              <a:t>know </a:t>
            </a:r>
            <a:r>
              <a:rPr lang="en-US" dirty="0"/>
              <a:t>possible outputs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218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smtClean="0"/>
              <a:t>Autoencoders</a:t>
            </a:r>
            <a:endParaRPr lang="en-US" dirty="0"/>
          </a:p>
        </p:txBody>
      </p:sp>
      <p:pic>
        <p:nvPicPr>
          <p:cNvPr id="1026" name="Picture 2" descr="https://fastforwardlabs.github.io/blog-images/miriam/imgs_code/vae.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425" y="1740472"/>
            <a:ext cx="5905670" cy="456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387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Variational</a:t>
            </a:r>
            <a:r>
              <a:rPr lang="en-US" dirty="0"/>
              <a:t> </a:t>
            </a:r>
            <a:r>
              <a:rPr lang="en-US" dirty="0" smtClean="0"/>
              <a:t>Autoencoders (MNIST)</a:t>
            </a:r>
            <a:endParaRPr lang="en-US" dirty="0"/>
          </a:p>
        </p:txBody>
      </p:sp>
      <p:pic>
        <p:nvPicPr>
          <p:cNvPr id="2050" name="Picture 2" descr="https://tiao.io/post/tutorial-on-variational-autoencoders-with-a-concise-keras-implementation/featur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94" y="2231200"/>
            <a:ext cx="11167701" cy="41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194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 idea</a:t>
            </a:r>
            <a:endParaRPr lang="en-US" dirty="0"/>
          </a:p>
        </p:txBody>
      </p:sp>
      <p:pic>
        <p:nvPicPr>
          <p:cNvPr id="5122" name="Picture 2" descr="Screen-Shot-2018-06-20-at-2.46.16-P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91" y="1810576"/>
            <a:ext cx="8577242" cy="44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645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Autoencoders</a:t>
            </a:r>
            <a:endParaRPr lang="en-US" dirty="0"/>
          </a:p>
        </p:txBody>
      </p:sp>
      <p:pic>
        <p:nvPicPr>
          <p:cNvPr id="3074" name="Picture 2" descr="Screen-Shot-2018-03-16-at-10.24.11-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299" y="1968119"/>
            <a:ext cx="9235885" cy="403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80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Variational</a:t>
            </a:r>
            <a:r>
              <a:rPr lang="en-US" dirty="0" smtClean="0"/>
              <a:t> Autoencoders</a:t>
            </a:r>
            <a:endParaRPr lang="en-US" dirty="0"/>
          </a:p>
        </p:txBody>
      </p:sp>
      <p:pic>
        <p:nvPicPr>
          <p:cNvPr id="6" name="Picture 2" descr="Screen-Shot-2018-06-20-at-2.47.56-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923" y="1968118"/>
            <a:ext cx="8158636" cy="403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pic>
        <p:nvPicPr>
          <p:cNvPr id="3074" name="Picture 2" descr="Pseudo-code of the Lloyd's K-Means algorithm K-Means is a simpl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723" y="2097088"/>
            <a:ext cx="9273377" cy="370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4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pic>
        <p:nvPicPr>
          <p:cNvPr id="2050" name="Picture 2" descr="method-k-means-steps-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37" y="1851342"/>
            <a:ext cx="9201150" cy="461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79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DB-scan</a:t>
            </a:r>
            <a:endParaRPr lang="en-US" dirty="0"/>
          </a:p>
        </p:txBody>
      </p:sp>
      <p:pic>
        <p:nvPicPr>
          <p:cNvPr id="5122" name="Picture 2" descr="https://encrypted-tbn0.gstatic.com/images?q=tbn:ANd9GcRxLwda-mJq2tUm6YHZwxYXFNeTSp63UC4wUyUWbnWtXh2dir4&amp;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50" y="2288159"/>
            <a:ext cx="9106323" cy="273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83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Core, border and noise points</a:t>
            </a:r>
            <a:endParaRPr lang="en-US" dirty="0"/>
          </a:p>
        </p:txBody>
      </p:sp>
      <p:pic>
        <p:nvPicPr>
          <p:cNvPr id="4098" name="Picture 2" descr="https://encrypted-tbn0.gstatic.com/images?q=tbn:ANd9GcSuKtG80nGbgevUpFfGR21mUvQ6d5PlIB-WR3kfAwIxX0DuCcY&amp;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371" y="2289651"/>
            <a:ext cx="6248082" cy="406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24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DB-scan</a:t>
            </a:r>
            <a:endParaRPr lang="en-US" dirty="0"/>
          </a:p>
        </p:txBody>
      </p:sp>
      <p:pic>
        <p:nvPicPr>
          <p:cNvPr id="6146" name="Picture 2" descr="Distributed DBSCAN Algorithm – Concept and Experimental Evaluation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75" y="1758760"/>
            <a:ext cx="7772273" cy="475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3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mixture model</a:t>
            </a:r>
            <a:endParaRPr lang="en-US" dirty="0"/>
          </a:p>
        </p:txBody>
      </p:sp>
      <p:pic>
        <p:nvPicPr>
          <p:cNvPr id="7170" name="Picture 2" descr="https://encrypted-tbn0.gstatic.com/images?q=tbn:ANd9GcRKvx7uh9Xs_UXcNF4NnF3Jni_-UftBaQSwVoP3g3kqIrYXkdKG&amp;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16" y="2185324"/>
            <a:ext cx="488308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Gaussian Mixture Models — PyPR v0.1rc3 document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185324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86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258</TotalTime>
  <Words>333</Words>
  <Application>Microsoft Office PowerPoint</Application>
  <PresentationFormat>Widescreen</PresentationFormat>
  <Paragraphs>92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Cambria Math</vt:lpstr>
      <vt:lpstr>Trebuchet MS</vt:lpstr>
      <vt:lpstr>Tw Cen MT</vt:lpstr>
      <vt:lpstr>Circuit</vt:lpstr>
      <vt:lpstr>Clustering</vt:lpstr>
      <vt:lpstr>What is clustering</vt:lpstr>
      <vt:lpstr>Clustering VS classification</vt:lpstr>
      <vt:lpstr>K-means</vt:lpstr>
      <vt:lpstr>K-means</vt:lpstr>
      <vt:lpstr>DB-scan</vt:lpstr>
      <vt:lpstr>Core, border and noise points</vt:lpstr>
      <vt:lpstr>DB-scan</vt:lpstr>
      <vt:lpstr>Gaussian mixture model</vt:lpstr>
      <vt:lpstr>Clustering in different data</vt:lpstr>
      <vt:lpstr>PowerPoint Presentation</vt:lpstr>
      <vt:lpstr>Dimensionality Reduction</vt:lpstr>
      <vt:lpstr>Dimensionality reduction</vt:lpstr>
      <vt:lpstr>Dimensionality reduction use cases</vt:lpstr>
      <vt:lpstr>Dimensionality reduction techniques</vt:lpstr>
      <vt:lpstr>projection</vt:lpstr>
      <vt:lpstr>Principle Component Analysis (PCA)</vt:lpstr>
      <vt:lpstr>PCA in vectors</vt:lpstr>
      <vt:lpstr>Local Linear Embedding (LLE)</vt:lpstr>
      <vt:lpstr>LLE</vt:lpstr>
      <vt:lpstr>LLE algorithm</vt:lpstr>
      <vt:lpstr>LLE algorithm</vt:lpstr>
      <vt:lpstr>Other techniques</vt:lpstr>
      <vt:lpstr>PowerPoint Presentation</vt:lpstr>
      <vt:lpstr>autoencoders</vt:lpstr>
      <vt:lpstr>Autoencoders, idea</vt:lpstr>
      <vt:lpstr>undercomplete Autoencoders </vt:lpstr>
      <vt:lpstr>Autoencoders Variations</vt:lpstr>
      <vt:lpstr>Denoising Autoencoders</vt:lpstr>
      <vt:lpstr>Variational Autoencoders</vt:lpstr>
      <vt:lpstr>Variational Autoencoders (MNIST)</vt:lpstr>
      <vt:lpstr>VA idea</vt:lpstr>
      <vt:lpstr>Normal Autoencoders</vt:lpstr>
      <vt:lpstr>Variational Autoencoders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dc:creator>Windows User</dc:creator>
  <cp:lastModifiedBy>Windows User</cp:lastModifiedBy>
  <cp:revision>25</cp:revision>
  <dcterms:created xsi:type="dcterms:W3CDTF">2020-08-22T01:03:29Z</dcterms:created>
  <dcterms:modified xsi:type="dcterms:W3CDTF">2020-08-24T18:18:02Z</dcterms:modified>
</cp:coreProperties>
</file>